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68" r:id="rId3"/>
    <p:sldId id="269" r:id="rId4"/>
    <p:sldId id="272" r:id="rId5"/>
    <p:sldId id="273" r:id="rId6"/>
    <p:sldId id="275" r:id="rId7"/>
    <p:sldId id="277" r:id="rId8"/>
    <p:sldId id="258" r:id="rId9"/>
    <p:sldId id="280" r:id="rId10"/>
    <p:sldId id="301" r:id="rId11"/>
    <p:sldId id="302" r:id="rId12"/>
    <p:sldId id="303" r:id="rId13"/>
    <p:sldId id="304" r:id="rId14"/>
    <p:sldId id="296" r:id="rId15"/>
    <p:sldId id="297" r:id="rId16"/>
    <p:sldId id="298" r:id="rId17"/>
    <p:sldId id="305" r:id="rId18"/>
    <p:sldId id="299" r:id="rId19"/>
    <p:sldId id="300" r:id="rId20"/>
    <p:sldId id="287" r:id="rId21"/>
    <p:sldId id="290" r:id="rId22"/>
    <p:sldId id="291" r:id="rId23"/>
    <p:sldId id="292" r:id="rId24"/>
    <p:sldId id="293" r:id="rId25"/>
    <p:sldId id="294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8C9552C-A14A-41AC-9AEE-B9C9A8DDF903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49EE142-4835-45AC-AB80-9D203CB31F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9552C-A14A-41AC-9AEE-B9C9A8DDF903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9EE142-4835-45AC-AB80-9D203CB31F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9552C-A14A-41AC-9AEE-B9C9A8DDF903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9EE142-4835-45AC-AB80-9D203CB31F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9552C-A14A-41AC-9AEE-B9C9A8DDF903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9EE142-4835-45AC-AB80-9D203CB31FB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9552C-A14A-41AC-9AEE-B9C9A8DDF903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9EE142-4835-45AC-AB80-9D203CB31FB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9552C-A14A-41AC-9AEE-B9C9A8DDF903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9EE142-4835-45AC-AB80-9D203CB31FB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9552C-A14A-41AC-9AEE-B9C9A8DDF903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9EE142-4835-45AC-AB80-9D203CB31FB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9552C-A14A-41AC-9AEE-B9C9A8DDF903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9EE142-4835-45AC-AB80-9D203CB31FBC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9552C-A14A-41AC-9AEE-B9C9A8DDF903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9EE142-4835-45AC-AB80-9D203CB31F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8C9552C-A14A-41AC-9AEE-B9C9A8DDF903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9EE142-4835-45AC-AB80-9D203CB31FB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8C9552C-A14A-41AC-9AEE-B9C9A8DDF903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49EE142-4835-45AC-AB80-9D203CB31FB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8C9552C-A14A-41AC-9AEE-B9C9A8DDF903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49EE142-4835-45AC-AB80-9D203CB31FB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2601634"/>
          </a:xfrm>
        </p:spPr>
        <p:txBody>
          <a:bodyPr>
            <a:normAutofit fontScale="90000"/>
          </a:bodyPr>
          <a:lstStyle/>
          <a:p>
            <a:pPr algn="ctr"/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lang="ru-RU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оценки качества образования  как инструмент управления качеством образования</a:t>
            </a:r>
            <a:br>
              <a:rPr lang="ru-RU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r"/>
            <a:endParaRPr lang="ru-RU" i="1" dirty="0" smtClean="0"/>
          </a:p>
          <a:p>
            <a:pPr algn="r"/>
            <a:endParaRPr lang="ru-RU" i="1" dirty="0" smtClean="0"/>
          </a:p>
          <a:p>
            <a:pPr algn="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Садыкова З.Ф.,</a:t>
            </a:r>
          </a:p>
          <a:p>
            <a:pPr algn="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методист ИМО УО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г.Казани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83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индивидуальная и совместная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деятельность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уча-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щихся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ходе выполнения работ;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статистические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данные,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основанные на ясно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выраженных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показателях и получаемые в ходе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целенаправленных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наблюдений или мини-исследований;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зультаты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тестирования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(результаты устных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письменных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проверочных работ).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0" i="1" dirty="0">
                <a:latin typeface="Times New Roman" pitchFamily="18" charset="0"/>
                <a:cs typeface="Times New Roman" pitchFamily="18" charset="0"/>
              </a:rPr>
              <a:t>Источниками информации </a:t>
            </a:r>
            <a:r>
              <a:rPr lang="ru-RU" b="0" dirty="0">
                <a:latin typeface="Times New Roman" pitchFamily="18" charset="0"/>
                <a:cs typeface="Times New Roman" pitchFamily="18" charset="0"/>
              </a:rPr>
              <a:t>для оценивания служат: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404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сочетание внешней и внутренней оценки как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механизма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обеспечения качества образования;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оценка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динамики образовательных достижений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учащихся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использование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накопительной системы оценивания</a:t>
            </a:r>
          </a:p>
          <a:p>
            <a:pPr marL="109728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портфолио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), характеризующей динамику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индивидуальных    образовательных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достижений;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использование для оценки наряду со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стандартизованными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письменными или устными работами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таких, как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проекты,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практические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работы, творческие работы,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самоанализ и самооценка, наблюдения и др.;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использование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персонифицированных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процедур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целях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итоговой оценки и аттестации обучающихся и</a:t>
            </a:r>
          </a:p>
          <a:p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неперсонифицированных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в целях оценки состояния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тенденций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развития системы образования.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Особенности новой системы оценивания:</a:t>
            </a:r>
          </a:p>
        </p:txBody>
      </p:sp>
    </p:spTree>
    <p:extLst>
      <p:ext uri="{BB962C8B-B14F-4D97-AF65-F5344CB8AC3E}">
        <p14:creationId xmlns:p14="http://schemas.microsoft.com/office/powerpoint/2010/main" val="165572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4090911"/>
              </p:ext>
            </p:extLst>
          </p:nvPr>
        </p:nvGraphicFramePr>
        <p:xfrm>
          <a:off x="395536" y="955563"/>
          <a:ext cx="8173417" cy="51377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4473"/>
                <a:gridCol w="3116514"/>
                <a:gridCol w="2332430"/>
              </a:tblGrid>
              <a:tr h="406981">
                <a:tc rowSpan="2">
                  <a:txBody>
                    <a:bodyPr/>
                    <a:lstStyle/>
                    <a:p>
                      <a:pPr algn="ctr"/>
                      <a:endParaRPr kumimoji="0" lang="ru-RU" sz="1400" b="1" i="0" u="none" strike="noStrike" kern="1200" baseline="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14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Особенности системы</a:t>
                      </a:r>
                    </a:p>
                    <a:p>
                      <a:pPr algn="ctr"/>
                      <a:r>
                        <a:rPr kumimoji="0" lang="ru-RU" sz="14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оценивания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0" lang="ru-RU" sz="14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Объект оценивания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08625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Предметные и мета-</a:t>
                      </a:r>
                    </a:p>
                    <a:p>
                      <a:pPr algn="ctr"/>
                      <a:r>
                        <a:rPr kumimoji="0" lang="ru-RU" sz="14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предметные результаты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Личностные результаты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180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Форма</a:t>
                      </a:r>
                      <a:endParaRPr lang="ru-RU" sz="14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Персонифицированная количествен-</a:t>
                      </a:r>
                      <a:r>
                        <a:rPr kumimoji="0" lang="ru-RU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ная</a:t>
                      </a:r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оценка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Персонифицированная/</a:t>
                      </a:r>
                    </a:p>
                    <a:p>
                      <a:r>
                        <a:rPr kumimoji="0" lang="ru-RU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неперсонифицированная</a:t>
                      </a:r>
                      <a:endParaRPr kumimoji="0" lang="ru-RU" sz="14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качественная оценка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36927"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Средства фиксации результатов</a:t>
                      </a:r>
                    </a:p>
                    <a:p>
                      <a:pPr algn="ctr"/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оценки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Листы достижений,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классные журналы,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справки по </a:t>
                      </a:r>
                      <a:r>
                        <a:rPr kumimoji="0" lang="ru-RU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результа</a:t>
                      </a:r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там </a:t>
                      </a:r>
                      <a:r>
                        <a:rPr kumimoji="0" lang="ru-RU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внутришкольного</a:t>
                      </a:r>
                      <a:endParaRPr kumimoji="0" lang="ru-RU" sz="14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контроля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Дневники наблюдения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учителя (классного руководителя, воспитателя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ГПД, психолога). </a:t>
                      </a:r>
                      <a:r>
                        <a:rPr kumimoji="0" lang="ru-RU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Характе</a:t>
                      </a:r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r>
                        <a:rPr kumimoji="0" lang="ru-RU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ристики</a:t>
                      </a:r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обучающихся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70704"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Способ </a:t>
                      </a:r>
                    </a:p>
                    <a:p>
                      <a:pPr algn="ctr"/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поэтапность</a:t>
                      </a:r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процедуры)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Тематические контрольные работы, тестовый контроль,</a:t>
                      </a:r>
                      <a:r>
                        <a:rPr kumimoji="0"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диагностические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работы, задания частично-поискового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характера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Проектная деятельность,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участие в общественной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жизни класса,</a:t>
                      </a:r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портфолио, задания творческого характера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03632"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Условия эффективности</a:t>
                      </a:r>
                    </a:p>
                    <a:p>
                      <a:pPr algn="ctr"/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системы</a:t>
                      </a:r>
                    </a:p>
                    <a:p>
                      <a:pPr algn="ctr"/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оценивания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Систематичность, личностно-ориентированность, позитивность – основные постоянные принципы современной оценочной деятельности педагога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effectLst/>
                <a:latin typeface="Times New Roman" pitchFamily="18" charset="0"/>
                <a:cs typeface="Times New Roman" pitchFamily="18" charset="0"/>
              </a:rPr>
              <a:t>Система оценивания образовательных результатов</a:t>
            </a:r>
          </a:p>
        </p:txBody>
      </p:sp>
    </p:spTree>
    <p:extLst>
      <p:ext uri="{BB962C8B-B14F-4D97-AF65-F5344CB8AC3E}">
        <p14:creationId xmlns:p14="http://schemas.microsoft.com/office/powerpoint/2010/main" val="166778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научные знания и представления о природе,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обществе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человеке, знаковых и информационных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системах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учебно-познавательной,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исследовательской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проектной, практической деятельности,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обобщенные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способы деятельности;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коммуникативные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информационные умения;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оценивать объекты окружающей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действительности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 определенных позиций;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способность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 контролю и самоконтролю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>
                <a:effectLst/>
                <a:latin typeface="Times New Roman" pitchFamily="18" charset="0"/>
                <a:cs typeface="Times New Roman" pitchFamily="18" charset="0"/>
              </a:rPr>
              <a:t>Итоговой аттестации подлежат предметные и мета-</a:t>
            </a:r>
            <a:br>
              <a:rPr lang="ru-RU" sz="240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effectLst/>
                <a:latin typeface="Times New Roman" pitchFamily="18" charset="0"/>
                <a:cs typeface="Times New Roman" pitchFamily="18" charset="0"/>
              </a:rPr>
              <a:t>предметные результаты:</a:t>
            </a:r>
          </a:p>
        </p:txBody>
      </p:sp>
    </p:spTree>
    <p:extLst>
      <p:ext uri="{BB962C8B-B14F-4D97-AF65-F5344CB8AC3E}">
        <p14:creationId xmlns:p14="http://schemas.microsoft.com/office/powerpoint/2010/main" val="120572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8"/>
            <a:ext cx="8507288" cy="4525963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экзамен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 билетам,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которые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включены два теоретических вопроса и задание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выполнение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практической работы.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Практическая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работа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третьем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вопросе билета может быть заменена защитой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проекта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Письмо Федеральной службы по надзору в сфере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образования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науки от 17 февраля 2014 г. №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02-68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65760" lvl="0" indent="-256032" algn="ctr">
              <a:spcBef>
                <a:spcPts val="400"/>
              </a:spcBef>
            </a:pPr>
            <a:r>
              <a:rPr lang="ru-RU" sz="2200" dirty="0">
                <a:solidFill>
                  <a:prstClr val="black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Формами государственной (итоговой) </a:t>
            </a:r>
            <a:r>
              <a:rPr lang="ru-RU" sz="2200" dirty="0" smtClean="0">
                <a:solidFill>
                  <a:prstClr val="black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аттестация</a:t>
            </a:r>
            <a:br>
              <a:rPr lang="ru-RU" sz="2200" dirty="0" smtClean="0">
                <a:solidFill>
                  <a:prstClr val="black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200" dirty="0" smtClean="0">
                <a:solidFill>
                  <a:prstClr val="black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учащихся </a:t>
            </a:r>
            <a:r>
              <a:rPr lang="ru-RU" sz="2200" dirty="0">
                <a:solidFill>
                  <a:prstClr val="black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IX классов общеобразовательных учреждений по</a:t>
            </a:r>
            <a:br>
              <a:rPr lang="ru-RU" sz="2200" dirty="0">
                <a:solidFill>
                  <a:prstClr val="black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200" dirty="0">
                <a:solidFill>
                  <a:prstClr val="black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предмету «Технология» являются: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43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Первый вопрос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предназначен для оценки теоретической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подготовки учащихся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понимания ими сущности основных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понятий , знания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основных технологических процессов по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изучаемому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направлению технологии.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Второй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вопрос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ориентирован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 проверку компетентности учащихся в сфере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изучаемых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технологий, их умения актуализировать 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применять полученные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знания для решения конкретных личностно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 общественно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значимых проблем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Третий вопрос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содержит практическое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задание, направленное на определение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уровня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сформированности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практических умений. Поскольку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часть практических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заданий требует демонстрации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технологических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приемов на учебном оборудовании, постольку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целесообразно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проводить экзамен в учебных мастерских.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200" dirty="0" smtClean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Содержание билетов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54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выборе учащимися тех и других форм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государственной (итоговой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 аттестации составляется общая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пояснительная  записка.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Положение о проекте должно быть утверждено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руководителем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муниципального образовательного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учреждения в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начале учебного года. Проекты могут быть выполнены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рамках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одного, двух или нескольких разделов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программы, при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этом предварительное рецензирование проектных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работ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учителем не требуется.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09728" lvl="0" algn="ctr">
              <a:spcBef>
                <a:spcPts val="400"/>
              </a:spcBef>
            </a:pPr>
            <a:r>
              <a:rPr lang="ru-RU" sz="2400" b="0" dirty="0" smtClean="0">
                <a:solidFill>
                  <a:prstClr val="black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400" b="0" dirty="0" smtClean="0">
                <a:solidFill>
                  <a:prstClr val="black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400" dirty="0" smtClean="0">
                <a:solidFill>
                  <a:prstClr val="black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Учебные </a:t>
            </a:r>
            <a:r>
              <a:rPr lang="ru-RU" sz="2400" dirty="0">
                <a:solidFill>
                  <a:prstClr val="black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материалы по государственной (итоговой) аттестации составляются в зависимости от выбора учащихся форм (защита проекта, сдача экзамена).</a:t>
            </a:r>
            <a:br>
              <a:rPr lang="ru-RU" sz="2400" dirty="0">
                <a:solidFill>
                  <a:prstClr val="black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383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2800" dirty="0">
                <a:latin typeface="TimesNewRomanPSMT"/>
              </a:rPr>
              <a:t>Для выпускников XI классов </a:t>
            </a:r>
            <a:r>
              <a:rPr lang="ru-RU" sz="2800" dirty="0" smtClean="0">
                <a:latin typeface="TimesNewRomanPSMT"/>
              </a:rPr>
              <a:t>общеобразовательных учреждений </a:t>
            </a:r>
            <a:r>
              <a:rPr lang="ru-RU" sz="2800" dirty="0">
                <a:latin typeface="TimesNewRomanPSMT"/>
              </a:rPr>
              <a:t>Российской Федерации, осуществивших </a:t>
            </a:r>
            <a:r>
              <a:rPr lang="ru-RU" sz="2800" dirty="0" smtClean="0">
                <a:latin typeface="TimesNewRomanPSMT"/>
              </a:rPr>
              <a:t>переход </a:t>
            </a:r>
            <a:r>
              <a:rPr lang="ru-RU" sz="2800" dirty="0">
                <a:latin typeface="TimesNewRomanPSMT"/>
              </a:rPr>
              <a:t>на профильное обучение, подготовка </a:t>
            </a:r>
            <a:r>
              <a:rPr lang="ru-RU" sz="2800" dirty="0" smtClean="0">
                <a:latin typeface="TimesNewRomanPSMT"/>
              </a:rPr>
              <a:t>экзаменационного </a:t>
            </a:r>
            <a:r>
              <a:rPr lang="ru-RU" sz="2800" dirty="0">
                <a:latin typeface="TimesNewRomanPSMT"/>
              </a:rPr>
              <a:t>материала осуществляется в зависимости от </a:t>
            </a:r>
            <a:r>
              <a:rPr lang="ru-RU" sz="2800" dirty="0" smtClean="0">
                <a:latin typeface="TimesNewRomanPSMT"/>
              </a:rPr>
              <a:t>выбранного учащимися </a:t>
            </a:r>
            <a:r>
              <a:rPr lang="ru-RU" sz="2800" dirty="0">
                <a:latin typeface="TimesNewRomanPSMT"/>
              </a:rPr>
              <a:t>профиля обучения (письмо Федеральной </a:t>
            </a:r>
            <a:r>
              <a:rPr lang="ru-RU" sz="2800" dirty="0" smtClean="0">
                <a:latin typeface="TimesNewRomanPSMT"/>
              </a:rPr>
              <a:t>службы </a:t>
            </a:r>
            <a:r>
              <a:rPr lang="ru-RU" sz="2800" dirty="0">
                <a:latin typeface="TimesNewRomanPSMT"/>
              </a:rPr>
              <a:t>по надзору в сфере образования и науки «О </a:t>
            </a:r>
            <a:r>
              <a:rPr lang="ru-RU" sz="2800" dirty="0" smtClean="0">
                <a:latin typeface="TimesNewRomanPSMT"/>
              </a:rPr>
              <a:t>примерных билетах </a:t>
            </a:r>
            <a:r>
              <a:rPr lang="ru-RU" sz="2800" dirty="0">
                <a:latin typeface="TimesNewRomanPSMT"/>
              </a:rPr>
              <a:t>для сдачи экзамена по выбору выпускниками </a:t>
            </a:r>
            <a:r>
              <a:rPr lang="ru-RU" sz="2800" dirty="0" smtClean="0">
                <a:latin typeface="TimesNewRomanPSMT"/>
              </a:rPr>
              <a:t>классов </a:t>
            </a:r>
            <a:r>
              <a:rPr lang="ru-RU" sz="2800" dirty="0">
                <a:latin typeface="TimesNewRomanPSMT"/>
              </a:rPr>
              <a:t>общеобразовательных учреждений Российской </a:t>
            </a:r>
            <a:r>
              <a:rPr lang="ru-RU" sz="2800" dirty="0" smtClean="0">
                <a:latin typeface="TimesNewRomanPSMT"/>
              </a:rPr>
              <a:t>Федерации</a:t>
            </a:r>
            <a:r>
              <a:rPr lang="ru-RU" sz="2800" dirty="0">
                <a:latin typeface="TimesNewRomanPSMT"/>
              </a:rPr>
              <a:t>, осуществивших переход на профильное обучение» </a:t>
            </a:r>
            <a:r>
              <a:rPr lang="ru-RU" sz="2800" dirty="0" smtClean="0">
                <a:latin typeface="TimesNewRomanPSMT"/>
              </a:rPr>
              <a:t>от 10 </a:t>
            </a:r>
            <a:r>
              <a:rPr lang="ru-RU" sz="2800" dirty="0">
                <a:latin typeface="TimesNewRomanPSMT"/>
              </a:rPr>
              <a:t>февраля 2006 г. №01-60707-01).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96011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latin typeface="TimesNewRomanPSMT"/>
              </a:rPr>
              <a:t>Сдача экзамена по </a:t>
            </a:r>
            <a:r>
              <a:rPr lang="ru-RU" sz="2800" dirty="0" smtClean="0">
                <a:latin typeface="TimesNewRomanPSMT"/>
              </a:rPr>
              <a:t>присвоению </a:t>
            </a:r>
            <a:r>
              <a:rPr lang="ru-RU" sz="2800" dirty="0">
                <a:latin typeface="TimesNewRomanPSMT"/>
              </a:rPr>
              <a:t>квалификации по профессии, выполнение </a:t>
            </a:r>
            <a:r>
              <a:rPr lang="ru-RU" sz="2800" dirty="0" smtClean="0">
                <a:latin typeface="TimesNewRomanPSMT"/>
              </a:rPr>
              <a:t>практической </a:t>
            </a:r>
            <a:r>
              <a:rPr lang="ru-RU" sz="2800" dirty="0">
                <a:latin typeface="TimesNewRomanPSMT"/>
              </a:rPr>
              <a:t>работы - до двух часов, теоретическая и </a:t>
            </a:r>
            <a:r>
              <a:rPr lang="ru-RU" sz="2800" dirty="0" smtClean="0">
                <a:latin typeface="TimesNewRomanPSMT"/>
              </a:rPr>
              <a:t>практическая </a:t>
            </a:r>
            <a:r>
              <a:rPr lang="ru-RU" sz="2800" dirty="0">
                <a:latin typeface="TimesNewRomanPSMT"/>
              </a:rPr>
              <a:t>части экзамена проводятся в один день. Общая </a:t>
            </a:r>
            <a:r>
              <a:rPr lang="ru-RU" sz="2800" dirty="0" smtClean="0">
                <a:latin typeface="TimesNewRomanPSMT"/>
              </a:rPr>
              <a:t>оценка определяется </a:t>
            </a:r>
            <a:r>
              <a:rPr lang="ru-RU" sz="2800" dirty="0">
                <a:latin typeface="TimesNewRomanPSMT"/>
              </a:rPr>
              <a:t>как среднее арифметическое из трех </a:t>
            </a:r>
            <a:r>
              <a:rPr lang="ru-RU" sz="2800" dirty="0" err="1" smtClean="0">
                <a:latin typeface="TimesNewRomanPSMT"/>
              </a:rPr>
              <a:t>оценок,округление</a:t>
            </a:r>
            <a:r>
              <a:rPr lang="ru-RU" sz="2800" dirty="0" smtClean="0">
                <a:latin typeface="TimesNewRomanPSMT"/>
              </a:rPr>
              <a:t> </a:t>
            </a:r>
            <a:r>
              <a:rPr lang="ru-RU" sz="2800" dirty="0">
                <a:latin typeface="TimesNewRomanPSMT"/>
              </a:rPr>
              <a:t>до целых значений производится в сторону </a:t>
            </a:r>
            <a:r>
              <a:rPr lang="ru-RU" sz="2800" dirty="0" smtClean="0">
                <a:latin typeface="TimesNewRomanPSMT"/>
              </a:rPr>
              <a:t>повышения</a:t>
            </a:r>
            <a:r>
              <a:rPr lang="ru-RU" sz="2800" dirty="0">
                <a:latin typeface="TimesNewRomanPSMT"/>
              </a:rPr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542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>
                <a:latin typeface="TimesNewRomanPSMT"/>
              </a:rPr>
              <a:t>Общеобразовательным учреждением </a:t>
            </a:r>
            <a:r>
              <a:rPr lang="ru-RU" sz="2800" dirty="0" smtClean="0">
                <a:latin typeface="TimesNewRomanPSMT"/>
              </a:rPr>
              <a:t>составляются  два </a:t>
            </a:r>
            <a:r>
              <a:rPr lang="ru-RU" sz="2800" dirty="0">
                <a:latin typeface="TimesNewRomanPSMT"/>
              </a:rPr>
              <a:t>комплекта билетов по техническому и </a:t>
            </a:r>
            <a:r>
              <a:rPr lang="ru-RU" sz="2800" dirty="0" smtClean="0">
                <a:latin typeface="TimesNewRomanPSMT"/>
              </a:rPr>
              <a:t>обслуживающему труду</a:t>
            </a:r>
            <a:r>
              <a:rPr lang="ru-RU" sz="2800" dirty="0">
                <a:latin typeface="TimesNewRomanPSMT"/>
              </a:rPr>
              <a:t>, охватывающих все направления предмета «</a:t>
            </a:r>
            <a:r>
              <a:rPr lang="ru-RU" sz="2800" dirty="0" smtClean="0">
                <a:latin typeface="TimesNewRomanPSMT"/>
              </a:rPr>
              <a:t>Технология</a:t>
            </a:r>
            <a:r>
              <a:rPr lang="ru-RU" sz="2800" dirty="0">
                <a:latin typeface="TimesNewRomanPSMT"/>
              </a:rPr>
              <a:t>», с учетом федерального компонента </a:t>
            </a:r>
            <a:r>
              <a:rPr lang="ru-RU" sz="2800" dirty="0" smtClean="0">
                <a:latin typeface="TimesNewRomanPSMT"/>
              </a:rPr>
              <a:t>государственного образовательного </a:t>
            </a:r>
            <a:r>
              <a:rPr lang="ru-RU" sz="2800" dirty="0">
                <a:latin typeface="TimesNewRomanPSMT"/>
              </a:rPr>
              <a:t>стандарта основного общего </a:t>
            </a:r>
            <a:r>
              <a:rPr lang="ru-RU" sz="2800" dirty="0" smtClean="0">
                <a:latin typeface="TimesNewRomanPSMT"/>
              </a:rPr>
              <a:t>образования (приказ </a:t>
            </a:r>
            <a:r>
              <a:rPr lang="ru-RU" sz="2800" dirty="0">
                <a:latin typeface="TimesNewRomanPSMT"/>
              </a:rPr>
              <a:t>Министерства образования и науки РФ от 5 </a:t>
            </a:r>
            <a:r>
              <a:rPr lang="ru-RU" sz="2800" dirty="0" smtClean="0">
                <a:latin typeface="TimesNewRomanPSMT"/>
              </a:rPr>
              <a:t>марта 2004 </a:t>
            </a:r>
            <a:r>
              <a:rPr lang="ru-RU" sz="2800" dirty="0">
                <a:latin typeface="TimesNewRomanPSMT"/>
              </a:rPr>
              <a:t>г. №1089).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060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50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Из Федерального закона Российской Федерации </a:t>
            </a:r>
            <a:b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от 29 декабря 2012 г. №273-ФЗ 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"Об образовании в Российской Федерации"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332061"/>
            <a:ext cx="9144000" cy="4168773"/>
          </a:xfrm>
        </p:spPr>
        <p:txBody>
          <a:bodyPr>
            <a:normAutofit/>
          </a:bodyPr>
          <a:lstStyle/>
          <a:p>
            <a:pPr marL="896938" indent="19050">
              <a:buNone/>
              <a:tabLst>
                <a:tab pos="892175" algn="l"/>
              </a:tabLst>
            </a:pP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Статья 89.</a:t>
            </a: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Управление системой образования</a:t>
            </a:r>
          </a:p>
          <a:p>
            <a:pPr marL="896938" indent="19050">
              <a:buNone/>
              <a:tabLst>
                <a:tab pos="892175" algn="l"/>
              </a:tabLst>
            </a:pP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п. 2.   Управление системой образования включает в себя:</a:t>
            </a:r>
          </a:p>
          <a:p>
            <a:pPr algn="ctr">
              <a:buNone/>
            </a:pPr>
            <a:endParaRPr lang="ru-RU" sz="2400" b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46100" indent="19050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… 4) проведение мониторинга  в системе образования;</a:t>
            </a:r>
          </a:p>
          <a:p>
            <a:pPr marL="546100" indent="19050">
              <a:buNone/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46100" indent="19050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… 7) независимую оценку качества образования,</a:t>
            </a:r>
          </a:p>
          <a:p>
            <a:pPr marL="1257300" indent="19050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общественную и общественно-профессиональную аккредитацию</a:t>
            </a:r>
            <a:endParaRPr lang="ru-RU" sz="2400" b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938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Итоговая оценка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характеризует уровень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достижения предметных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результатов освоения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образовательной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программы, необходимых для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продолжения образования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Итоговая оценка обучающихся определяется 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учётом их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стартового уровня и динамики образовательных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достижений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Итоговая оценка</a:t>
            </a:r>
          </a:p>
        </p:txBody>
      </p:sp>
    </p:spTree>
    <p:extLst>
      <p:ext uri="{BB962C8B-B14F-4D97-AF65-F5344CB8AC3E}">
        <p14:creationId xmlns:p14="http://schemas.microsoft.com/office/powerpoint/2010/main" val="223040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3787986"/>
              </p:ext>
            </p:extLst>
          </p:nvPr>
        </p:nvGraphicFramePr>
        <p:xfrm>
          <a:off x="251520" y="980727"/>
          <a:ext cx="8435280" cy="5544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641"/>
                <a:gridCol w="1107115"/>
                <a:gridCol w="1681596"/>
                <a:gridCol w="3042095"/>
                <a:gridCol w="2224833"/>
              </a:tblGrid>
              <a:tr h="828435"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0" i="0" u="none" strike="noStrike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№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0" i="0" u="none" strike="noStrike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Вид КОД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0" i="0" u="none" strike="noStrike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Время проведения</a:t>
                      </a: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Содержание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kumimoji="0" lang="ru-RU" sz="1600" b="0" i="0" u="none" strike="noStrike" kern="1200" baseline="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Формы и виды оценки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88418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Стартовая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работа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Начало сентября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Определяет актуальный уровень знаний, необходимый для продолжения обучения, а также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намечает «зону ближайшего развития» и предметных знаний, организует коррекционную работу в зоне актуальных знаний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Фиксируется учителем в электронном журнале и автоматически в электронном дневнике</a:t>
                      </a:r>
                    </a:p>
                    <a:p>
                      <a:pPr algn="just"/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учащегося отдельно задания актуального</a:t>
                      </a:r>
                    </a:p>
                    <a:p>
                      <a:pPr algn="just"/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уровня и уровня ближайшего развития в</a:t>
                      </a:r>
                    </a:p>
                    <a:p>
                      <a:pPr algn="just"/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многобалльной шкале оценивания. Результаты работы не влияют на дальнейшую итоговую оценку школьника.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83200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Диагно</a:t>
                      </a:r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r>
                        <a:rPr kumimoji="0" lang="ru-RU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стическая</a:t>
                      </a:r>
                      <a:endParaRPr kumimoji="0" lang="ru-RU" sz="14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Проводится на входе и выходе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темы при ос-</a:t>
                      </a:r>
                    </a:p>
                    <a:p>
                      <a:r>
                        <a:rPr kumimoji="0" lang="ru-RU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воении</a:t>
                      </a:r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способов действия/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средств в учебном предмете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Направлена на проверку пооперационного состава действия,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которым необходимо овладеть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учащимся в рамках решения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учебной задачи. Количество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 зависит от количества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учебных задач.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Результаты фиксируются отдельно </a:t>
                      </a:r>
                      <a:r>
                        <a:rPr kumimoji="0" lang="ru-RU" sz="1400" b="0" i="0" u="none" strike="noStrike" kern="1200" baseline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каждой </a:t>
                      </a:r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отдельной операции (0-1 балл) и также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 влияют на дальнейшую итоговую оценку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школьника.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Виды и формы контрольно-оценочных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действий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учащихся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педагогов</a:t>
            </a:r>
          </a:p>
        </p:txBody>
      </p:sp>
    </p:spTree>
    <p:extLst>
      <p:ext uri="{BB962C8B-B14F-4D97-AF65-F5344CB8AC3E}">
        <p14:creationId xmlns:p14="http://schemas.microsoft.com/office/powerpoint/2010/main" val="224807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8956129"/>
              </p:ext>
            </p:extLst>
          </p:nvPr>
        </p:nvGraphicFramePr>
        <p:xfrm>
          <a:off x="251519" y="980728"/>
          <a:ext cx="8435281" cy="569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3"/>
                <a:gridCol w="1198723"/>
                <a:gridCol w="1180923"/>
                <a:gridCol w="3321346"/>
                <a:gridCol w="2446256"/>
              </a:tblGrid>
              <a:tr h="5544616"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Самостоятельная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работа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 более од-</a:t>
                      </a:r>
                    </a:p>
                    <a:p>
                      <a:r>
                        <a:rPr kumimoji="0" lang="ru-RU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ного</a:t>
                      </a:r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месяца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(5-6 работ в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год)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Направлена, с одной стороны,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возможную коррекцию результатов предыдущей темы обучения, с другой </a:t>
                      </a:r>
                      <a:r>
                        <a:rPr kumimoji="0" lang="ru-RU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стороны,на</a:t>
                      </a:r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параллельную отработку и углубление текущей изучаемой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учебной темы. Задания со-</a:t>
                      </a:r>
                    </a:p>
                    <a:p>
                      <a:r>
                        <a:rPr kumimoji="0" lang="ru-RU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ставляются</a:t>
                      </a:r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на двух уровнях: 1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(базовый) и 2 (углубленный) по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основным предметным содержательным линиям.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Учащийся сам оценивает все задания, кото-</a:t>
                      </a:r>
                    </a:p>
                    <a:p>
                      <a:r>
                        <a:rPr kumimoji="0" lang="ru-RU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рые</a:t>
                      </a:r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он выполнил, проводит рефлексивную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оценку своей работы: описывает объем выполненной работы; указывает достижения и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трудности в данной работе; количественно в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100-балльной шкале оценивает уровень вы-</a:t>
                      </a:r>
                    </a:p>
                    <a:p>
                      <a:r>
                        <a:rPr kumimoji="0" lang="ru-RU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полненной</a:t>
                      </a:r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работы.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Учитель проверяет и оценивает выполненные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школьником задания отдельно по уровням,</a:t>
                      </a:r>
                      <a:r>
                        <a:rPr kumimoji="0" lang="ru-RU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определяет процент выполненных заданий и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качество их выполнения. Далее ученик соотносит свою оценку с оценкой учителя и определяется дальнейший шаг в самостоятельной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работе учащихся.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Виды и формы контрольно-оценочных действий 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учащихся и педагогов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0618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3225126"/>
              </p:ext>
            </p:extLst>
          </p:nvPr>
        </p:nvGraphicFramePr>
        <p:xfrm>
          <a:off x="251519" y="1268760"/>
          <a:ext cx="8435281" cy="5112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641"/>
                <a:gridCol w="1564576"/>
                <a:gridCol w="1440160"/>
                <a:gridCol w="3240360"/>
                <a:gridCol w="1810544"/>
              </a:tblGrid>
              <a:tr h="5112568">
                <a:tc>
                  <a:txBody>
                    <a:bodyPr/>
                    <a:lstStyle/>
                    <a:p>
                      <a:r>
                        <a:rPr kumimoji="0"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Проверочная</a:t>
                      </a:r>
                    </a:p>
                    <a:p>
                      <a:r>
                        <a:rPr kumimoji="0"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работа</a:t>
                      </a:r>
                      <a:endParaRPr lang="ru-RU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Проводится</a:t>
                      </a:r>
                    </a:p>
                    <a:p>
                      <a:r>
                        <a:rPr kumimoji="0"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после решения</a:t>
                      </a:r>
                    </a:p>
                    <a:p>
                      <a:r>
                        <a:rPr kumimoji="0"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учебной за-</a:t>
                      </a:r>
                    </a:p>
                    <a:p>
                      <a:r>
                        <a:rPr kumimoji="0"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дачи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Проверяется уровень освоения</a:t>
                      </a:r>
                    </a:p>
                    <a:p>
                      <a:r>
                        <a:rPr kumimoji="0"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учащимися предметных культурных способов/средств действия. Уровни: 1 формальный;</a:t>
                      </a:r>
                    </a:p>
                    <a:p>
                      <a:r>
                        <a:rPr kumimoji="0"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–рефлексивный (предметный)</a:t>
                      </a:r>
                    </a:p>
                    <a:p>
                      <a:r>
                        <a:rPr kumimoji="0"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№ 3 – ресурсный (функциональный). Представляет собой трехуровневую задачу, состоящую из трех заданий, соответствующих трем уровням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Все задания обязательны для выполнения.</a:t>
                      </a:r>
                    </a:p>
                    <a:p>
                      <a:r>
                        <a:rPr kumimoji="0"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Учитель оценивает все задания по уровням</a:t>
                      </a:r>
                    </a:p>
                    <a:p>
                      <a:r>
                        <a:rPr kumimoji="0"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(0-1 балл) и строит персональный «про-</a:t>
                      </a:r>
                    </a:p>
                    <a:p>
                      <a:r>
                        <a:rPr kumimoji="0"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филь» ученика по освоению предметного</a:t>
                      </a:r>
                    </a:p>
                    <a:p>
                      <a:r>
                        <a:rPr kumimoji="0"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способа/средства действия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Виды и формы контрольно-оценочных действий 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учащихся и педагогов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3887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7651882"/>
              </p:ext>
            </p:extLst>
          </p:nvPr>
        </p:nvGraphicFramePr>
        <p:xfrm>
          <a:off x="457200" y="1481138"/>
          <a:ext cx="8229600" cy="499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392"/>
                <a:gridCol w="1368152"/>
                <a:gridCol w="1368152"/>
                <a:gridCol w="2448272"/>
                <a:gridCol w="2602632"/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5. 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Посещение </a:t>
                      </a:r>
                      <a:r>
                        <a:rPr kumimoji="0"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консультаций</a:t>
                      </a:r>
                      <a:endParaRPr lang="ru-RU" sz="1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Проводится 1</a:t>
                      </a:r>
                    </a:p>
                    <a:p>
                      <a:r>
                        <a:rPr kumimoji="0"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 в неделю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Ставит задачу обучения учащихся задавать (инициировать)</a:t>
                      </a:r>
                    </a:p>
                    <a:p>
                      <a:r>
                        <a:rPr kumimoji="0"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содержательные вопросы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Фиксируется учителем в электронном журнале следующим образом: 1 балл – ученик</a:t>
                      </a:r>
                    </a:p>
                    <a:p>
                      <a:r>
                        <a:rPr kumimoji="0"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присутствовал на консультации, но вопросов</a:t>
                      </a:r>
                    </a:p>
                    <a:p>
                      <a:r>
                        <a:rPr kumimoji="0"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 задавал; 2 балла – задавал вопросы, но не</a:t>
                      </a:r>
                    </a:p>
                    <a:p>
                      <a:r>
                        <a:rPr kumimoji="0"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содержательные; 3 балла – задавал содержа-</a:t>
                      </a:r>
                    </a:p>
                    <a:p>
                      <a:r>
                        <a:rPr kumimoji="0"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тельные вопросы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Итоговая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проверочная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работа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Конец апреля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Включает основные темы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учебного года. Задания рас-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считаны на проверку не только знаний, но и развивающего эффекта обучения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Оценивание многобалльное, отдельно по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уровням. Сравнение результатов стартовой и итоговой работы. Задания разного уровня, как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сложности (базовый, </a:t>
                      </a:r>
                      <a:r>
                        <a:rPr kumimoji="0" lang="ru-RU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расши</a:t>
                      </a:r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r>
                        <a:rPr kumimoji="0" lang="ru-RU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ренный</a:t>
                      </a:r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), так и по уровню </a:t>
                      </a:r>
                      <a:r>
                        <a:rPr kumimoji="0" lang="ru-RU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опос</a:t>
                      </a:r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r>
                        <a:rPr kumimoji="0" lang="ru-RU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редствования</a:t>
                      </a:r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(формальный,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рефлексивный, ресурсный)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>
                <a:effectLst/>
                <a:latin typeface="Times New Roman" pitchFamily="18" charset="0"/>
                <a:cs typeface="Times New Roman" pitchFamily="18" charset="0"/>
              </a:rPr>
              <a:t>Виды и формы контрольно-оценочных действий </a:t>
            </a:r>
            <a:br>
              <a:rPr lang="ru-RU" sz="240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effectLst/>
                <a:latin typeface="Times New Roman" pitchFamily="18" charset="0"/>
                <a:cs typeface="Times New Roman" pitchFamily="18" charset="0"/>
              </a:rPr>
              <a:t>учащихся и педагогов</a:t>
            </a:r>
            <a:endParaRPr lang="ru-RU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4155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1829838"/>
              </p:ext>
            </p:extLst>
          </p:nvPr>
        </p:nvGraphicFramePr>
        <p:xfrm>
          <a:off x="457200" y="1481138"/>
          <a:ext cx="8229600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376"/>
                <a:gridCol w="2664296"/>
                <a:gridCol w="1008112"/>
                <a:gridCol w="2612896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Предъявление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(демонстрация)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достижений ученика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 год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Май месяц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Каждый учащийся в конце года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должен продемонстрировать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все, на что он способен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Философия этой формы оценки в смещении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акцента с того, что учащийся не знает и не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умеет, к тому, что он знает и умеет по данной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теме и данному предмету; перенос педагогического ударения с оценки на самооценку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>
                <a:effectLst/>
                <a:latin typeface="Times New Roman" pitchFamily="18" charset="0"/>
                <a:cs typeface="Times New Roman" pitchFamily="18" charset="0"/>
              </a:rPr>
              <a:t>Виды и формы контрольно-оценочных действий </a:t>
            </a:r>
            <a:br>
              <a:rPr lang="ru-RU" sz="200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effectLst/>
                <a:latin typeface="Times New Roman" pitchFamily="18" charset="0"/>
                <a:cs typeface="Times New Roman" pitchFamily="18" charset="0"/>
              </a:rPr>
              <a:t>учащихся и педагогов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09267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64294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altLang="ru-RU" sz="2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Повышение роли системы оценки качества образования</a:t>
            </a:r>
            <a:endParaRPr lang="ru-RU" sz="2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14356"/>
            <a:ext cx="8186766" cy="600079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2000" b="1" dirty="0" smtClean="0">
                <a:solidFill>
                  <a:srgbClr val="7030A0"/>
                </a:solidFill>
              </a:rPr>
              <a:t>                       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2000" b="1" dirty="0" smtClean="0">
                <a:solidFill>
                  <a:srgbClr val="7030A0"/>
                </a:solidFill>
              </a:rPr>
              <a:t>        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Государственная итоговая аттестация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Мониторинговые исследования федерального, регионального и муниципального уровней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Независимая оценка качества образования (включая международные сравнительные исследования)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Внутренняя система оценки качества образования образовательной организации </a:t>
            </a:r>
            <a:endParaRPr lang="ru-RU" alt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altLang="ru-RU" sz="20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2000" b="1" dirty="0" smtClean="0">
                <a:solidFill>
                  <a:srgbClr val="7030A0"/>
                </a:solidFill>
              </a:rPr>
              <a:t>                            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система оценки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достижения планируемых результатов освоения основной образовательной программы основного общего образования (предметных, метапредметных, личностных).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 dirty="0" smtClean="0"/>
              <a:t>       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 dirty="0" smtClean="0"/>
              <a:t>      </a:t>
            </a:r>
            <a:endParaRPr lang="ru-RU" sz="2000" b="1" dirty="0" smtClean="0">
              <a:solidFill>
                <a:srgbClr val="7030A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ГИА, федеральные мониторинги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Региональные и муниципальные  процедуры ОКО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Внутренний мониторинг  ОО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1800" dirty="0" smtClean="0">
              <a:solidFill>
                <a:schemeClr val="accent4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sz="1800" dirty="0" smtClean="0"/>
          </a:p>
          <a:p>
            <a:pPr eaLnBrk="1" hangingPunct="1">
              <a:lnSpc>
                <a:spcPct val="80000"/>
              </a:lnSpc>
              <a:defRPr/>
            </a:pPr>
            <a:endParaRPr lang="ru-RU" sz="1800" dirty="0" smtClean="0">
              <a:solidFill>
                <a:schemeClr val="accent4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sz="18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altLang="ru-RU" sz="1800" b="1" dirty="0" smtClean="0"/>
          </a:p>
          <a:p>
            <a:pPr eaLnBrk="1" hangingPunct="1">
              <a:lnSpc>
                <a:spcPct val="80000"/>
              </a:lnSpc>
              <a:defRPr/>
            </a:pPr>
            <a:endParaRPr lang="ru-RU" altLang="ru-RU" sz="48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altLang="ru-RU" sz="4800" b="1" dirty="0" smtClean="0"/>
          </a:p>
          <a:p>
            <a:pPr eaLnBrk="1" hangingPunct="1">
              <a:defRPr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71736" y="714356"/>
            <a:ext cx="4071966" cy="500066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17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Закон «Об образовании в РФ»: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214546" y="3357562"/>
            <a:ext cx="4572032" cy="428628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17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Требования ФГОС к ООП ООО: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14480" y="4857760"/>
            <a:ext cx="5786478" cy="500066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17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Единые требования к измерительным материалам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56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5000660"/>
          </a:xfrm>
        </p:spPr>
        <p:txBody>
          <a:bodyPr>
            <a:normAutofit fontScale="55000" lnSpcReduction="20000"/>
          </a:bodyPr>
          <a:lstStyle/>
          <a:p>
            <a:pPr algn="just">
              <a:buFont typeface="Wingdings" pitchFamily="2" charset="2"/>
              <a:buChar char="Ø"/>
            </a:pP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оценка достижений обучающихся в соответствии с ФГОС, новые формы оценивания предметных, метапредметных и личностных результатов обучения;</a:t>
            </a:r>
          </a:p>
          <a:p>
            <a:pPr algn="just">
              <a:buFont typeface="Wingdings" pitchFamily="2" charset="2"/>
              <a:buChar char="Ø"/>
            </a:pP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недостаточный опыт в ведении проектной деятельности;</a:t>
            </a:r>
          </a:p>
          <a:p>
            <a:pPr algn="just">
              <a:buFont typeface="Wingdings" pitchFamily="2" charset="2"/>
              <a:buChar char="Ø"/>
            </a:pP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трудности в реализации системно-деятельностного подхода к обучению;</a:t>
            </a:r>
          </a:p>
          <a:p>
            <a:pPr algn="just">
              <a:buFont typeface="Wingdings" pitchFamily="2" charset="2"/>
              <a:buChar char="Ø"/>
            </a:pP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сохранение стереотипов в профессиональной деятельности, применение неэффективных технологий обучения;</a:t>
            </a:r>
          </a:p>
          <a:p>
            <a:pPr algn="just">
              <a:buNone/>
            </a:pP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недостаточное количество курсов повышения квалификации по реализации ФГОС, отсутствие практической направленности данных курсов;</a:t>
            </a:r>
          </a:p>
          <a:p>
            <a:pPr algn="just">
              <a:buNone/>
            </a:pP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57158" y="428604"/>
            <a:ext cx="8229600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Затруднения,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выявленные в ходе опроса педагогов,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работающих в 5-х классах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66"/>
          </a:xfrm>
        </p:spPr>
        <p:txBody>
          <a:bodyPr>
            <a:noAutofit/>
          </a:bodyPr>
          <a:lstStyle/>
          <a:p>
            <a:endParaRPr lang="ru-RU" sz="22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37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4357" y="217168"/>
            <a:ext cx="8015286" cy="1000132"/>
          </a:xfrm>
        </p:spPr>
        <p:txBody>
          <a:bodyPr>
            <a:noAutofit/>
          </a:bodyPr>
          <a:lstStyle/>
          <a:p>
            <a:pPr lvl="0" algn="ctr">
              <a:defRPr/>
            </a:pPr>
            <a:r>
              <a:rPr 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Затруднения, выявленные в ходе опроса педагогов,</a:t>
            </a:r>
            <a:br>
              <a:rPr 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работающих в 5-х классах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124744"/>
            <a:ext cx="8190082" cy="482453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неясное представление сути планируемых результатов освоения обучающимися образовательной программы основного общего образования;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обеспечение учёта индивидуальных особенностей и потребностей обучающихся через организацию внеурочной деятельности;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формирование ключевых компетентностей;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большая подготовительная работа педагога в связи с переходом от фронтальных форм организации деятельности к  групповым и парным;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низкий уровень подготовки учащихся.</a:t>
            </a:r>
          </a:p>
          <a:p>
            <a:pPr>
              <a:lnSpc>
                <a:spcPct val="120000"/>
              </a:lnSpc>
              <a:buNone/>
            </a:pPr>
            <a:endParaRPr lang="ru-RU" sz="1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0"/>
            <a:ext cx="84296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       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32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6933"/>
            <a:ext cx="9144000" cy="102488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Актуальные направления 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работы</a:t>
            </a:r>
            <a:b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 обеспечению качества образования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052736"/>
            <a:ext cx="8928992" cy="5805264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4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рганизация </a:t>
            </a:r>
            <a: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4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результатам оценочных </a:t>
            </a:r>
            <a: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процедур</a:t>
            </a:r>
          </a:p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корректировка содержания образовательных программ в том случае, когда отдельные элементы содержания не освоены группой обучающихся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индивидуальная работа с учащимися,  не достигшими базового уровня подготовки по их затруднениям, оказание помощи этим детям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организация целенаправленной работы с учащимися, продемонстрировавшими высокий уровень достижений, по закреплению и развитию позитивных результатов обучения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работа по повышению квалификации  педагогов в разных формах и на разных уровнях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проведение стартовой диагностики  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 классе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для обеспечения выстраивания успешной образовательной траектории каждого ученика и возможности оценить «приращение  достижений».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400" b="1" i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endParaRPr lang="ru-RU" sz="24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773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856"/>
            <a:ext cx="8856984" cy="102488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Актуальные направления работы 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обеспечению качества образования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568952" cy="532859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24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Введение в ОУ новых форм оценивания, </a:t>
            </a:r>
            <a:endParaRPr lang="ru-RU" sz="2400" b="1" i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адекватных </a:t>
            </a:r>
            <a:r>
              <a:rPr lang="ru-RU" sz="24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современным вызовам и </a:t>
            </a:r>
            <a: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требованиям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развитие системы внутришкольного мониторинга и  внутренней  системы оценки качества образования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разработка и реализация системы мероприятий, направленных на повышение учебной мотивации обучающихся и формирование положительного отношения к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школе;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разработка и реализация системы мероприятий, направленных на повышение интереса учащихся к изучению отдельных предметов и активизацию учебной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деятельности школьников;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введение в практику работы образовательного учреждения системного мониторинга индивидуального прогресса обучающихся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смена приоритетов в оценочной деятельности учителя -  не подсчёт ошибок и недочётов, а оценка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приращения» достижений, переход к формирующей, накопительной, критериальной системе оценивания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None/>
            </a:pPr>
            <a:endParaRPr lang="ru-RU" sz="24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346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предметные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знания и умения;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применение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предметных знаний и умений на практике (в различных ситуациях реальной жизни, не только в контексте учебной дисциплины);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междисциплинарные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умения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коммуникативные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умения (умения ясно выражать свои мысли устно или письменно, слушать и понимать других, понимать и анализировать прочитанный текст);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работать с информацией, представленной в различном виде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таблицы 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др.);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овладение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информационными технологиями (умениями работать с информацией с помощью компьютера);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сотрудничать и работать в группах;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учиться и самосовершенствоваться;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решать проблемы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Образовательные достижения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современном понимании включают</a:t>
            </a:r>
          </a:p>
        </p:txBody>
      </p:sp>
    </p:spTree>
    <p:extLst>
      <p:ext uri="{BB962C8B-B14F-4D97-AF65-F5344CB8AC3E}">
        <p14:creationId xmlns:p14="http://schemas.microsoft.com/office/powerpoint/2010/main" val="174150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работы 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чащихся, выполняющиеся в ходе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(домашние задания, мини-проекты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презентации, формализованные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письменные задания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разнообразные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тексты,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различные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памятки, дневники,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подборки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информационных материалов,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т.п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., а также разнообразные инициативные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творческие работы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плакаты, постеры, изделия и т.п.);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0" i="1" dirty="0">
                <a:latin typeface="Times New Roman" pitchFamily="18" charset="0"/>
                <a:cs typeface="Times New Roman" pitchFamily="18" charset="0"/>
              </a:rPr>
              <a:t>Источниками информации </a:t>
            </a:r>
            <a:r>
              <a:rPr lang="ru-RU" b="0" dirty="0">
                <a:latin typeface="Times New Roman" pitchFamily="18" charset="0"/>
                <a:cs typeface="Times New Roman" pitchFamily="18" charset="0"/>
              </a:rPr>
              <a:t>для оценивания </a:t>
            </a: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служат</a:t>
            </a:r>
            <a:r>
              <a:rPr lang="ru-RU" b="0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21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442</TotalTime>
  <Words>1895</Words>
  <Application>Microsoft Office PowerPoint</Application>
  <PresentationFormat>Экран (4:3)</PresentationFormat>
  <Paragraphs>273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Открытая</vt:lpstr>
      <vt:lpstr>           Система оценки качества образования  как инструмент управления качеством образования </vt:lpstr>
      <vt:lpstr>Из Федерального закона Российской Федерации   от 29 декабря 2012 г. №273-ФЗ  "Об образовании в Российской Федерации"</vt:lpstr>
      <vt:lpstr>Повышение роли системы оценки качества образования</vt:lpstr>
      <vt:lpstr>Презентация PowerPoint</vt:lpstr>
      <vt:lpstr>Затруднения, выявленные в ходе опроса педагогов,  работающих в 5-х классах</vt:lpstr>
      <vt:lpstr>Актуальные направления работы  по обеспечению качества образования</vt:lpstr>
      <vt:lpstr>Актуальные направления работы  по обеспечению качества образования</vt:lpstr>
      <vt:lpstr>Образовательные достижения  в современном понимании включают</vt:lpstr>
      <vt:lpstr>Источниками информации для оценивания служат:</vt:lpstr>
      <vt:lpstr>Источниками информации для оценивания служат:</vt:lpstr>
      <vt:lpstr>Особенности новой системы оценивания:</vt:lpstr>
      <vt:lpstr>Система оценивания образовательных результатов</vt:lpstr>
      <vt:lpstr>Итоговой аттестации подлежат предметные и мета- предметные результаты:</vt:lpstr>
      <vt:lpstr>Формами государственной (итоговой) аттестация  учащихся IX классов общеобразовательных учреждений по предмету «Технология» являются:</vt:lpstr>
      <vt:lpstr>Содержание билетов</vt:lpstr>
      <vt:lpstr> Учебные материалы по государственной (итоговой) аттестации составляются в зависимости от выбора учащихся форм (защита проекта, сдача экзамена). </vt:lpstr>
      <vt:lpstr>Презентация PowerPoint</vt:lpstr>
      <vt:lpstr>Презентация PowerPoint</vt:lpstr>
      <vt:lpstr>Презентация PowerPoint</vt:lpstr>
      <vt:lpstr>Итоговая оценка</vt:lpstr>
      <vt:lpstr>Виды и формы контрольно-оценочных действий  учащихся и педагогов</vt:lpstr>
      <vt:lpstr>Виды и формы контрольно-оценочных действий  учащихся и педагогов</vt:lpstr>
      <vt:lpstr>Виды и формы контрольно-оценочных действий  учащихся и педагогов</vt:lpstr>
      <vt:lpstr>Виды и формы контрольно-оценочных действий  учащихся и педагогов</vt:lpstr>
      <vt:lpstr>Виды и формы контрольно-оценочных действий  учащихся и педагогов</vt:lpstr>
    </vt:vector>
  </TitlesOfParts>
  <Company>gpx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МОНИТОРИНГ КАЧЕСТВА  математического образования в аспекте новых стандартов</dc:title>
  <dc:creator>GYPNORION</dc:creator>
  <cp:lastModifiedBy>GYPNORION</cp:lastModifiedBy>
  <cp:revision>39</cp:revision>
  <dcterms:created xsi:type="dcterms:W3CDTF">2016-04-11T11:17:53Z</dcterms:created>
  <dcterms:modified xsi:type="dcterms:W3CDTF">2016-04-27T06:24:21Z</dcterms:modified>
</cp:coreProperties>
</file>